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82" r:id="rId3"/>
    <p:sldId id="283" r:id="rId4"/>
    <p:sldId id="257" r:id="rId5"/>
    <p:sldId id="261" r:id="rId6"/>
    <p:sldId id="262" r:id="rId7"/>
    <p:sldId id="260" r:id="rId8"/>
    <p:sldId id="259" r:id="rId9"/>
    <p:sldId id="258" r:id="rId10"/>
    <p:sldId id="284" r:id="rId11"/>
    <p:sldId id="365" r:id="rId12"/>
    <p:sldId id="363" r:id="rId13"/>
    <p:sldId id="364" r:id="rId14"/>
    <p:sldId id="36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353" autoAdjust="0"/>
    <p:restoredTop sz="69448" autoAdjust="0"/>
  </p:normalViewPr>
  <p:slideViewPr>
    <p:cSldViewPr snapToGrid="0">
      <p:cViewPr varScale="1">
        <p:scale>
          <a:sx n="79" d="100"/>
          <a:sy n="79" d="100"/>
        </p:scale>
        <p:origin x="1032"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png>
</file>

<file path=ppt/media/image13.jpg>
</file>

<file path=ppt/media/image14.jpeg>
</file>

<file path=ppt/media/image15.jpg>
</file>

<file path=ppt/media/image16.jpg>
</file>

<file path=ppt/media/image17.png>
</file>

<file path=ppt/media/image18.png>
</file>

<file path=ppt/media/image19.png>
</file>

<file path=ppt/media/image2.png>
</file>

<file path=ppt/media/image3.jpg>
</file>

<file path=ppt/media/image4.jpeg>
</file>

<file path=ppt/media/image5.jpe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5CF254-931B-40E0-8D54-D2A63F662C64}" type="datetimeFigureOut">
              <a:rPr lang="en-US" smtClean="0"/>
              <a:t>6/10/2022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C3E846-59D9-4C4A-A803-489F083C9C3F}" type="slidenum">
              <a:rPr lang="en-US" smtClean="0"/>
              <a:t>‹#›</a:t>
            </a:fld>
            <a:endParaRPr lang="en-US"/>
          </a:p>
        </p:txBody>
      </p:sp>
    </p:spTree>
    <p:extLst>
      <p:ext uri="{BB962C8B-B14F-4D97-AF65-F5344CB8AC3E}">
        <p14:creationId xmlns:p14="http://schemas.microsoft.com/office/powerpoint/2010/main" val="1178678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youtu.be/XZmGGAbHqa0?t=95" TargetMode="External"/><Relationship Id="rId2" Type="http://schemas.openxmlformats.org/officeDocument/2006/relationships/slide" Target="../slides/slide1.xml"/><Relationship Id="rId1" Type="http://schemas.openxmlformats.org/officeDocument/2006/relationships/notesMaster" Target="../notesMasters/notesMaster1.xml"/><Relationship Id="rId4" Type="http://schemas.openxmlformats.org/officeDocument/2006/relationships/hyperlink" Target="https://www.youtube.com/watch?v=LmfvUiJ6tB8&amp;ab_channel=TechVision"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Preload Videos:</a:t>
            </a:r>
          </a:p>
          <a:p>
            <a:endParaRPr lang="en-US" dirty="0"/>
          </a:p>
          <a:p>
            <a:pPr algn="l">
              <a:buFont typeface="Arial" panose="020B0604020202020204" pitchFamily="34" charset="0"/>
              <a:buChar char="•"/>
            </a:pPr>
            <a:endParaRPr lang="en-US" b="0" i="0" dirty="0">
              <a:solidFill>
                <a:srgbClr val="B1B4B9"/>
              </a:solidFill>
              <a:effectLst/>
              <a:latin typeface="Open Sans" panose="020B0604020202020204" pitchFamily="34" charset="0"/>
            </a:endParaRPr>
          </a:p>
          <a:p>
            <a:pPr marL="742950" lvl="1" indent="-285750" algn="l">
              <a:buFont typeface="Arial" panose="020B0604020202020204" pitchFamily="34" charset="0"/>
              <a:buChar char="•"/>
            </a:pPr>
            <a:r>
              <a:rPr lang="en-US" b="0" i="0" dirty="0">
                <a:solidFill>
                  <a:srgbClr val="B1B4B9"/>
                </a:solidFill>
                <a:effectLst/>
                <a:latin typeface="Open Sans" panose="020B0604020202020204" pitchFamily="34" charset="0"/>
              </a:rPr>
              <a:t>Google Data Center: </a:t>
            </a:r>
            <a:r>
              <a:rPr lang="en-US" b="0" i="0" dirty="0">
                <a:solidFill>
                  <a:srgbClr val="B1B4B9"/>
                </a:solidFill>
                <a:effectLst/>
                <a:latin typeface="Open Sans" panose="020B0604020202020204" pitchFamily="34" charset="0"/>
                <a:hlinkClick r:id="rId3"/>
              </a:rPr>
              <a:t>https://youtu.be/XZmGGAbHqa0?t=95</a:t>
            </a:r>
            <a:endParaRPr lang="en-US" b="0" i="0" dirty="0">
              <a:solidFill>
                <a:srgbClr val="B1B4B9"/>
              </a:solidFill>
              <a:effectLst/>
              <a:latin typeface="Open Sans" panose="020B0604020202020204" pitchFamily="34" charset="0"/>
            </a:endParaRPr>
          </a:p>
          <a:p>
            <a:pPr marL="742950" lvl="1" indent="-285750" algn="l">
              <a:buFont typeface="Arial" panose="020B0604020202020204" pitchFamily="34" charset="0"/>
              <a:buChar char="•"/>
            </a:pPr>
            <a:r>
              <a:rPr lang="en-US" b="0" i="0" dirty="0">
                <a:solidFill>
                  <a:srgbClr val="B1B4B9"/>
                </a:solidFill>
                <a:effectLst/>
                <a:latin typeface="Open Sans" panose="020B0604020202020204" pitchFamily="34" charset="0"/>
              </a:rPr>
              <a:t>Microsoft Underwater Data Center: </a:t>
            </a:r>
            <a:r>
              <a:rPr lang="en-US" b="0" i="0" dirty="0">
                <a:solidFill>
                  <a:srgbClr val="B1B4B9"/>
                </a:solidFill>
                <a:effectLst/>
                <a:latin typeface="Open Sans" panose="020B0604020202020204" pitchFamily="34" charset="0"/>
                <a:hlinkClick r:id="rId4"/>
              </a:rPr>
              <a:t>https://www.youtube.com/watch?v=LmfvUiJ6tB8&amp;ab_channel=TechVision</a:t>
            </a:r>
            <a:endParaRPr lang="en-US" b="0" i="0" dirty="0">
              <a:solidFill>
                <a:srgbClr val="B1B4B9"/>
              </a:solidFill>
              <a:effectLst/>
              <a:latin typeface="Open Sans" panose="020B0604020202020204" pitchFamily="34" charset="0"/>
            </a:endParaRPr>
          </a:p>
          <a:p>
            <a:br>
              <a:rPr lang="en-US" dirty="0"/>
            </a:br>
            <a:endParaRPr lang="en-US" dirty="0"/>
          </a:p>
        </p:txBody>
      </p:sp>
      <p:sp>
        <p:nvSpPr>
          <p:cNvPr id="4" name="Slide Number Placeholder 3"/>
          <p:cNvSpPr>
            <a:spLocks noGrp="1"/>
          </p:cNvSpPr>
          <p:nvPr>
            <p:ph type="sldNum" sz="quarter" idx="5"/>
          </p:nvPr>
        </p:nvSpPr>
        <p:spPr/>
        <p:txBody>
          <a:bodyPr/>
          <a:lstStyle/>
          <a:p>
            <a:fld id="{7EC3E846-59D9-4C4A-A803-489F083C9C3F}" type="slidenum">
              <a:rPr lang="en-US" smtClean="0"/>
              <a:t>1</a:t>
            </a:fld>
            <a:endParaRPr lang="en-US"/>
          </a:p>
        </p:txBody>
      </p:sp>
    </p:spTree>
    <p:extLst>
      <p:ext uri="{BB962C8B-B14F-4D97-AF65-F5344CB8AC3E}">
        <p14:creationId xmlns:p14="http://schemas.microsoft.com/office/powerpoint/2010/main" val="1065962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p>
            <a:fld id="{B14B7D90-D99A-478D-A8D3-9661C90CC9F3}" type="slidenum">
              <a:rPr lang="en-US"/>
              <a:pPr/>
              <a:t>2</a:t>
            </a:fld>
            <a:endParaRPr lang="en-US"/>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a:ln/>
        </p:spPr>
        <p:txBody>
          <a:bodyPr/>
          <a:lstStyle/>
          <a:p>
            <a:r>
              <a:rPr lang="en-US" dirty="0">
                <a:solidFill>
                  <a:srgbClr val="000000"/>
                </a:solidFill>
                <a:latin typeface="Lucida Grande"/>
              </a:rPr>
              <a:t>When we think about a computer,</a:t>
            </a:r>
            <a:r>
              <a:rPr lang="en-US" baseline="0" dirty="0">
                <a:solidFill>
                  <a:srgbClr val="000000"/>
                </a:solidFill>
                <a:latin typeface="Lucida Grande"/>
              </a:rPr>
              <a:t> perhaps the first thing that comes to mind is the traditional hardware that we are used to seeing everyday.  That is, the normal desktop unit or the laptop and if you are more familiar with networking then we might also consider server hardware.  </a:t>
            </a:r>
            <a:endParaRPr lang="en-US" dirty="0">
              <a:solidFill>
                <a:srgbClr val="000000"/>
              </a:solidFill>
              <a:latin typeface="Lucida Grande"/>
            </a:endParaRPr>
          </a:p>
        </p:txBody>
      </p:sp>
    </p:spTree>
    <p:extLst>
      <p:ext uri="{BB962C8B-B14F-4D97-AF65-F5344CB8AC3E}">
        <p14:creationId xmlns:p14="http://schemas.microsoft.com/office/powerpoint/2010/main" val="3420583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EC3E846-59D9-4C4A-A803-489F083C9C3F}" type="slidenum">
              <a:rPr lang="en-US" smtClean="0"/>
              <a:t>3</a:t>
            </a:fld>
            <a:endParaRPr lang="en-US"/>
          </a:p>
        </p:txBody>
      </p:sp>
    </p:spTree>
    <p:extLst>
      <p:ext uri="{BB962C8B-B14F-4D97-AF65-F5344CB8AC3E}">
        <p14:creationId xmlns:p14="http://schemas.microsoft.com/office/powerpoint/2010/main" val="14941979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FE04651F-6D59-47E9-B5E2-96017F01208F}" type="datetimeFigureOut">
              <a:rPr lang="en-US" smtClean="0"/>
              <a:t>6/10/2022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9D0831-05EA-44CB-A360-BED333D540C9}" type="slidenum">
              <a:rPr lang="en-US" smtClean="0"/>
              <a:t>‹#›</a:t>
            </a:fld>
            <a:endParaRPr lang="en-US"/>
          </a:p>
        </p:txBody>
      </p:sp>
      <p:pic>
        <p:nvPicPr>
          <p:cNvPr id="11" name="Picture 10" descr="Logo&#10;&#10;Description automatically generated">
            <a:extLst>
              <a:ext uri="{FF2B5EF4-FFF2-40B4-BE49-F238E27FC236}">
                <a16:creationId xmlns:a16="http://schemas.microsoft.com/office/drawing/2014/main" id="{5AC7AA84-19D2-152C-D425-AF384B7538FE}"/>
              </a:ext>
            </a:extLst>
          </p:cNvPr>
          <p:cNvPicPr>
            <a:picLocks noChangeAspect="1"/>
          </p:cNvPicPr>
          <p:nvPr userDrawn="1"/>
        </p:nvPicPr>
        <p:blipFill rotWithShape="1">
          <a:blip r:embed="rId2">
            <a:alphaModFix amt="12000"/>
            <a:grayscl/>
            <a:extLst>
              <a:ext uri="{28A0092B-C50C-407E-A947-70E740481C1C}">
                <a14:useLocalDpi xmlns:a14="http://schemas.microsoft.com/office/drawing/2010/main" val="0"/>
              </a:ext>
            </a:extLst>
          </a:blip>
          <a:srcRect t="22075" b="11653"/>
          <a:stretch/>
        </p:blipFill>
        <p:spPr>
          <a:xfrm>
            <a:off x="20" y="1"/>
            <a:ext cx="12191980" cy="5938683"/>
          </a:xfrm>
          <a:prstGeom prst="rect">
            <a:avLst/>
          </a:prstGeom>
          <a:effectLst>
            <a:reflection blurRad="38100" stA="55000" endPos="15000" dir="5400000" sy="-100000" algn="bl" rotWithShape="0"/>
          </a:effectLst>
        </p:spPr>
      </p:pic>
    </p:spTree>
    <p:extLst>
      <p:ext uri="{BB962C8B-B14F-4D97-AF65-F5344CB8AC3E}">
        <p14:creationId xmlns:p14="http://schemas.microsoft.com/office/powerpoint/2010/main" val="3323648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04651F-6D59-47E9-B5E2-96017F01208F}" type="datetimeFigureOut">
              <a:rPr lang="en-US" smtClean="0"/>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34767177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04651F-6D59-47E9-B5E2-96017F01208F}" type="datetimeFigureOut">
              <a:rPr lang="en-US" smtClean="0"/>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25275042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04651F-6D59-47E9-B5E2-96017F01208F}" type="datetimeFigureOut">
              <a:rPr lang="en-US" smtClean="0"/>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D0831-05EA-44CB-A360-BED333D540C9}"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44591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04651F-6D59-47E9-B5E2-96017F01208F}" type="datetimeFigureOut">
              <a:rPr lang="en-US" smtClean="0"/>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25946514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E04651F-6D59-47E9-B5E2-96017F01208F}" type="datetimeFigureOut">
              <a:rPr lang="en-US" smtClean="0"/>
              <a:t>6/10/2022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9756236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FE04651F-6D59-47E9-B5E2-96017F01208F}" type="datetimeFigureOut">
              <a:rPr lang="en-US" smtClean="0"/>
              <a:t>6/10/2022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232688756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04651F-6D59-47E9-B5E2-96017F01208F}" type="datetimeFigureOut">
              <a:rPr lang="en-US" smtClean="0"/>
              <a:t>6/10/2022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23490052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04651F-6D59-47E9-B5E2-96017F01208F}" type="datetimeFigureOut">
              <a:rPr lang="en-US" smtClean="0"/>
              <a:t>6/10/2022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40752824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03200" y="76200"/>
            <a:ext cx="11887200" cy="1066800"/>
          </a:xfrm>
        </p:spPr>
        <p:txBody>
          <a:bodyPr/>
          <a:lstStyle/>
          <a:p>
            <a:r>
              <a:rPr lang="en-US"/>
              <a:t>Click to edit Master title style</a:t>
            </a:r>
          </a:p>
        </p:txBody>
      </p:sp>
      <p:sp>
        <p:nvSpPr>
          <p:cNvPr id="3" name="Text Placeholder 2"/>
          <p:cNvSpPr>
            <a:spLocks noGrp="1"/>
          </p:cNvSpPr>
          <p:nvPr>
            <p:ph type="body" sz="half" idx="1"/>
          </p:nvPr>
        </p:nvSpPr>
        <p:spPr>
          <a:xfrm>
            <a:off x="609600" y="1874838"/>
            <a:ext cx="5384800" cy="4525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874838"/>
            <a:ext cx="5384800" cy="4525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0" y="6553200"/>
            <a:ext cx="1625600" cy="304800"/>
          </a:xfrm>
          <a:prstGeom prst="rect">
            <a:avLst/>
          </a:prstGeom>
        </p:spPr>
        <p:txBody>
          <a:bodyPr/>
          <a:lstStyle>
            <a:lvl1pPr>
              <a:defRPr/>
            </a:lvl1pPr>
          </a:lstStyle>
          <a:p>
            <a:pPr>
              <a:defRPr/>
            </a:pPr>
            <a:r>
              <a:rPr lang="en-US"/>
              <a:t>Masaru Okuda</a:t>
            </a:r>
          </a:p>
        </p:txBody>
      </p:sp>
      <p:sp>
        <p:nvSpPr>
          <p:cNvPr id="6" name="Footer Placeholder 5"/>
          <p:cNvSpPr>
            <a:spLocks noGrp="1"/>
          </p:cNvSpPr>
          <p:nvPr>
            <p:ph type="ftr" sz="quarter" idx="11"/>
          </p:nvPr>
        </p:nvSpPr>
        <p:spPr>
          <a:xfrm>
            <a:off x="1828800" y="6553200"/>
            <a:ext cx="9550400" cy="304800"/>
          </a:xfrm>
          <a:prstGeom prst="rect">
            <a:avLst/>
          </a:prstGeom>
        </p:spPr>
        <p:txBody>
          <a:bodyPr/>
          <a:lstStyle>
            <a:lvl1pPr>
              <a:defRPr/>
            </a:lvl1pPr>
          </a:lstStyle>
          <a:p>
            <a:pPr>
              <a:defRPr/>
            </a:pPr>
            <a:r>
              <a:rPr lang="en-US" dirty="0"/>
              <a:t>CNM 133</a:t>
            </a:r>
          </a:p>
        </p:txBody>
      </p:sp>
      <p:sp>
        <p:nvSpPr>
          <p:cNvPr id="7" name="Slide Number Placeholder 6"/>
          <p:cNvSpPr>
            <a:spLocks noGrp="1"/>
          </p:cNvSpPr>
          <p:nvPr>
            <p:ph type="sldNum" sz="quarter" idx="12"/>
          </p:nvPr>
        </p:nvSpPr>
        <p:spPr>
          <a:xfrm>
            <a:off x="11582400" y="6324600"/>
            <a:ext cx="609600" cy="533400"/>
          </a:xfrm>
        </p:spPr>
        <p:txBody>
          <a:bodyPr/>
          <a:lstStyle>
            <a:lvl1pPr>
              <a:defRPr/>
            </a:lvl1pPr>
          </a:lstStyle>
          <a:p>
            <a:fld id="{E10B2A6B-EBC4-4453-A93D-DCCADB259E5E}" type="slidenum">
              <a:rPr lang="en-US"/>
              <a:pPr/>
              <a:t>‹#›</a:t>
            </a:fld>
            <a:endParaRPr lang="en-US"/>
          </a:p>
        </p:txBody>
      </p:sp>
    </p:spTree>
    <p:extLst>
      <p:ext uri="{BB962C8B-B14F-4D97-AF65-F5344CB8AC3E}">
        <p14:creationId xmlns:p14="http://schemas.microsoft.com/office/powerpoint/2010/main" val="5739704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Tx">
  <p:cSld name="Title, 2 Content and Text">
    <p:spTree>
      <p:nvGrpSpPr>
        <p:cNvPr id="1" name=""/>
        <p:cNvGrpSpPr/>
        <p:nvPr/>
      </p:nvGrpSpPr>
      <p:grpSpPr>
        <a:xfrm>
          <a:off x="0" y="0"/>
          <a:ext cx="0" cy="0"/>
          <a:chOff x="0" y="0"/>
          <a:chExt cx="0" cy="0"/>
        </a:xfrm>
      </p:grpSpPr>
      <p:sp>
        <p:nvSpPr>
          <p:cNvPr id="2" name="Title 1"/>
          <p:cNvSpPr>
            <a:spLocks noGrp="1"/>
          </p:cNvSpPr>
          <p:nvPr>
            <p:ph type="title"/>
          </p:nvPr>
        </p:nvSpPr>
        <p:spPr>
          <a:xfrm>
            <a:off x="203200" y="76200"/>
            <a:ext cx="11887200" cy="1066800"/>
          </a:xfrm>
        </p:spPr>
        <p:txBody>
          <a:bodyPr/>
          <a:lstStyle/>
          <a:p>
            <a:r>
              <a:rPr lang="en-US"/>
              <a:t>Click to edit Master title style</a:t>
            </a:r>
          </a:p>
        </p:txBody>
      </p:sp>
      <p:sp>
        <p:nvSpPr>
          <p:cNvPr id="3" name="Content Placeholder 2"/>
          <p:cNvSpPr>
            <a:spLocks noGrp="1"/>
          </p:cNvSpPr>
          <p:nvPr>
            <p:ph sz="quarter" idx="1"/>
          </p:nvPr>
        </p:nvSpPr>
        <p:spPr>
          <a:xfrm>
            <a:off x="609600" y="1874839"/>
            <a:ext cx="5384800" cy="21859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609600" y="4213226"/>
            <a:ext cx="5384800" cy="2187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half" idx="3"/>
          </p:nvPr>
        </p:nvSpPr>
        <p:spPr>
          <a:xfrm>
            <a:off x="6197600" y="1874838"/>
            <a:ext cx="5384800" cy="45259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5"/>
          <p:cNvSpPr>
            <a:spLocks noGrp="1"/>
          </p:cNvSpPr>
          <p:nvPr>
            <p:ph type="dt" sz="half" idx="10"/>
          </p:nvPr>
        </p:nvSpPr>
        <p:spPr>
          <a:xfrm>
            <a:off x="0" y="6553200"/>
            <a:ext cx="1625600" cy="304800"/>
          </a:xfrm>
          <a:prstGeom prst="rect">
            <a:avLst/>
          </a:prstGeom>
        </p:spPr>
        <p:txBody>
          <a:bodyPr/>
          <a:lstStyle>
            <a:lvl1pPr>
              <a:defRPr/>
            </a:lvl1pPr>
          </a:lstStyle>
          <a:p>
            <a:pPr>
              <a:defRPr/>
            </a:pPr>
            <a:r>
              <a:rPr lang="en-US"/>
              <a:t>Masaru Okuda</a:t>
            </a:r>
          </a:p>
        </p:txBody>
      </p:sp>
      <p:sp>
        <p:nvSpPr>
          <p:cNvPr id="7" name="Footer Placeholder 6"/>
          <p:cNvSpPr>
            <a:spLocks noGrp="1"/>
          </p:cNvSpPr>
          <p:nvPr>
            <p:ph type="ftr" sz="quarter" idx="11"/>
          </p:nvPr>
        </p:nvSpPr>
        <p:spPr>
          <a:xfrm>
            <a:off x="1828800" y="6553200"/>
            <a:ext cx="9550400" cy="304800"/>
          </a:xfrm>
          <a:prstGeom prst="rect">
            <a:avLst/>
          </a:prstGeom>
        </p:spPr>
        <p:txBody>
          <a:bodyPr/>
          <a:lstStyle>
            <a:lvl1pPr>
              <a:defRPr/>
            </a:lvl1pPr>
          </a:lstStyle>
          <a:p>
            <a:pPr>
              <a:defRPr/>
            </a:pPr>
            <a:r>
              <a:rPr lang="en-US" dirty="0"/>
              <a:t>CNM 133</a:t>
            </a:r>
          </a:p>
        </p:txBody>
      </p:sp>
      <p:sp>
        <p:nvSpPr>
          <p:cNvPr id="8" name="Slide Number Placeholder 7"/>
          <p:cNvSpPr>
            <a:spLocks noGrp="1"/>
          </p:cNvSpPr>
          <p:nvPr>
            <p:ph type="sldNum" sz="quarter" idx="12"/>
          </p:nvPr>
        </p:nvSpPr>
        <p:spPr>
          <a:xfrm>
            <a:off x="11582400" y="6324600"/>
            <a:ext cx="609600" cy="533400"/>
          </a:xfrm>
        </p:spPr>
        <p:txBody>
          <a:bodyPr/>
          <a:lstStyle>
            <a:lvl1pPr>
              <a:defRPr/>
            </a:lvl1pPr>
          </a:lstStyle>
          <a:p>
            <a:fld id="{B0AF835C-7979-45FD-A085-B0AE25DA56B2}" type="slidenum">
              <a:rPr lang="en-US"/>
              <a:pPr/>
              <a:t>‹#›</a:t>
            </a:fld>
            <a:endParaRPr lang="en-US"/>
          </a:p>
        </p:txBody>
      </p:sp>
    </p:spTree>
    <p:extLst>
      <p:ext uri="{BB962C8B-B14F-4D97-AF65-F5344CB8AC3E}">
        <p14:creationId xmlns:p14="http://schemas.microsoft.com/office/powerpoint/2010/main" val="998364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E04651F-6D59-47E9-B5E2-96017F01208F}" type="datetimeFigureOut">
              <a:rPr lang="en-US" smtClean="0"/>
              <a:t>6/10/2022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37714270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E04651F-6D59-47E9-B5E2-96017F01208F}" type="datetimeFigureOut">
              <a:rPr lang="en-US" smtClean="0"/>
              <a:t>6/10/2022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9D0831-05EA-44CB-A360-BED333D540C9}" type="slidenum">
              <a:rPr lang="en-US" smtClean="0"/>
              <a:t>‹#›</a:t>
            </a:fld>
            <a:endParaRPr lang="en-US"/>
          </a:p>
        </p:txBody>
      </p:sp>
      <p:pic>
        <p:nvPicPr>
          <p:cNvPr id="10" name="Picture 9" descr="Logo&#10;&#10;Description automatically generated">
            <a:extLst>
              <a:ext uri="{FF2B5EF4-FFF2-40B4-BE49-F238E27FC236}">
                <a16:creationId xmlns:a16="http://schemas.microsoft.com/office/drawing/2014/main" id="{320D74B6-AAEE-15D4-A3FD-82887E59573A}"/>
              </a:ext>
            </a:extLst>
          </p:cNvPr>
          <p:cNvPicPr>
            <a:picLocks noChangeAspect="1"/>
          </p:cNvPicPr>
          <p:nvPr userDrawn="1"/>
        </p:nvPicPr>
        <p:blipFill rotWithShape="1">
          <a:blip r:embed="rId2">
            <a:alphaModFix amt="12000"/>
            <a:grayscl/>
            <a:extLst>
              <a:ext uri="{28A0092B-C50C-407E-A947-70E740481C1C}">
                <a14:useLocalDpi xmlns:a14="http://schemas.microsoft.com/office/drawing/2010/main" val="0"/>
              </a:ext>
            </a:extLst>
          </a:blip>
          <a:srcRect t="22075" b="11653"/>
          <a:stretch/>
        </p:blipFill>
        <p:spPr>
          <a:xfrm>
            <a:off x="20" y="1"/>
            <a:ext cx="12191980" cy="5938683"/>
          </a:xfrm>
          <a:prstGeom prst="rect">
            <a:avLst/>
          </a:prstGeom>
          <a:effectLst>
            <a:reflection blurRad="38100" stA="55000" endPos="15000" dir="5400000" sy="-100000" algn="bl" rotWithShape="0"/>
          </a:effectLst>
        </p:spPr>
      </p:pic>
    </p:spTree>
    <p:extLst>
      <p:ext uri="{BB962C8B-B14F-4D97-AF65-F5344CB8AC3E}">
        <p14:creationId xmlns:p14="http://schemas.microsoft.com/office/powerpoint/2010/main" val="11585888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E04651F-6D59-47E9-B5E2-96017F01208F}" type="datetimeFigureOut">
              <a:rPr lang="en-US" smtClean="0"/>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5027542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E04651F-6D59-47E9-B5E2-96017F01208F}" type="datetimeFigureOut">
              <a:rPr lang="en-US" smtClean="0"/>
              <a:t>6/10/2022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452993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E04651F-6D59-47E9-B5E2-96017F01208F}" type="datetimeFigureOut">
              <a:rPr lang="en-US" smtClean="0"/>
              <a:t>6/10/2022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1190884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E04651F-6D59-47E9-B5E2-96017F01208F}" type="datetimeFigureOut">
              <a:rPr lang="en-US" smtClean="0"/>
              <a:t>6/10/2022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2396664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04651F-6D59-47E9-B5E2-96017F01208F}" type="datetimeFigureOut">
              <a:rPr lang="en-US" smtClean="0"/>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1491615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E04651F-6D59-47E9-B5E2-96017F01208F}" type="datetimeFigureOut">
              <a:rPr lang="en-US" smtClean="0"/>
              <a:t>6/10/2022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9D0831-05EA-44CB-A360-BED333D540C9}" type="slidenum">
              <a:rPr lang="en-US" smtClean="0"/>
              <a:t>‹#›</a:t>
            </a:fld>
            <a:endParaRPr lang="en-US"/>
          </a:p>
        </p:txBody>
      </p:sp>
    </p:spTree>
    <p:extLst>
      <p:ext uri="{BB962C8B-B14F-4D97-AF65-F5344CB8AC3E}">
        <p14:creationId xmlns:p14="http://schemas.microsoft.com/office/powerpoint/2010/main" val="1369553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E04651F-6D59-47E9-B5E2-96017F01208F}" type="datetimeFigureOut">
              <a:rPr lang="en-US" smtClean="0"/>
              <a:t>6/10/2022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599D0831-05EA-44CB-A360-BED333D540C9}" type="slidenum">
              <a:rPr lang="en-US" smtClean="0"/>
              <a:t>‹#›</a:t>
            </a:fld>
            <a:endParaRPr lang="en-US"/>
          </a:p>
        </p:txBody>
      </p:sp>
    </p:spTree>
    <p:extLst>
      <p:ext uri="{BB962C8B-B14F-4D97-AF65-F5344CB8AC3E}">
        <p14:creationId xmlns:p14="http://schemas.microsoft.com/office/powerpoint/2010/main" val="378320735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wndetector.com/" TargetMode="External"/><Relationship Id="rId2" Type="http://schemas.openxmlformats.org/officeDocument/2006/relationships/image" Target="../media/image15.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85C4FE-7DF0-4788-AB36-DC6E779E4A0A}"/>
              </a:ext>
            </a:extLst>
          </p:cNvPr>
          <p:cNvSpPr>
            <a:spLocks noGrp="1"/>
          </p:cNvSpPr>
          <p:nvPr>
            <p:ph type="ctrTitle"/>
          </p:nvPr>
        </p:nvSpPr>
        <p:spPr/>
        <p:txBody>
          <a:bodyPr/>
          <a:lstStyle/>
          <a:p>
            <a:r>
              <a:rPr lang="en-US" dirty="0"/>
              <a:t>Data Centers</a:t>
            </a:r>
          </a:p>
        </p:txBody>
      </p:sp>
      <p:sp>
        <p:nvSpPr>
          <p:cNvPr id="5" name="Subtitle 4">
            <a:extLst>
              <a:ext uri="{FF2B5EF4-FFF2-40B4-BE49-F238E27FC236}">
                <a16:creationId xmlns:a16="http://schemas.microsoft.com/office/drawing/2014/main" id="{A913097C-6B4F-546E-EAF1-C0BE3E879C1D}"/>
              </a:ext>
            </a:extLst>
          </p:cNvPr>
          <p:cNvSpPr>
            <a:spLocks noGrp="1"/>
          </p:cNvSpPr>
          <p:nvPr>
            <p:ph type="subTitle" idx="1"/>
          </p:nvPr>
        </p:nvSpPr>
        <p:spPr/>
        <p:txBody>
          <a:bodyPr/>
          <a:lstStyle/>
          <a:p>
            <a:r>
              <a:rPr lang="en-US" dirty="0"/>
              <a:t>UBMS Stem Experience: Jurassic Park</a:t>
            </a:r>
          </a:p>
        </p:txBody>
      </p:sp>
    </p:spTree>
    <p:extLst>
      <p:ext uri="{BB962C8B-B14F-4D97-AF65-F5344CB8AC3E}">
        <p14:creationId xmlns:p14="http://schemas.microsoft.com/office/powerpoint/2010/main" val="2305525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A7FDD2-F5FF-6600-3302-3A9575D5522B}"/>
              </a:ext>
            </a:extLst>
          </p:cNvPr>
          <p:cNvSpPr>
            <a:spLocks noGrp="1"/>
          </p:cNvSpPr>
          <p:nvPr>
            <p:ph type="title"/>
          </p:nvPr>
        </p:nvSpPr>
        <p:spPr/>
        <p:txBody>
          <a:bodyPr/>
          <a:lstStyle/>
          <a:p>
            <a:r>
              <a:rPr lang="en-US" dirty="0"/>
              <a:t>Data Center Downtime</a:t>
            </a:r>
          </a:p>
        </p:txBody>
      </p:sp>
      <p:pic>
        <p:nvPicPr>
          <p:cNvPr id="7" name="Content Placeholder 6" descr="Chart, pie chart&#10;&#10;Description automatically generated">
            <a:extLst>
              <a:ext uri="{FF2B5EF4-FFF2-40B4-BE49-F238E27FC236}">
                <a16:creationId xmlns:a16="http://schemas.microsoft.com/office/drawing/2014/main" id="{54EF1B95-A56A-DFE0-A089-D77399C2D5C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497247" y="2518064"/>
            <a:ext cx="6617103" cy="4168775"/>
          </a:xfrm>
        </p:spPr>
      </p:pic>
      <p:sp>
        <p:nvSpPr>
          <p:cNvPr id="5" name="Content Placeholder 4">
            <a:extLst>
              <a:ext uri="{FF2B5EF4-FFF2-40B4-BE49-F238E27FC236}">
                <a16:creationId xmlns:a16="http://schemas.microsoft.com/office/drawing/2014/main" id="{E09E94A0-6985-2D89-9327-9767D413DA93}"/>
              </a:ext>
            </a:extLst>
          </p:cNvPr>
          <p:cNvSpPr>
            <a:spLocks noGrp="1"/>
          </p:cNvSpPr>
          <p:nvPr>
            <p:ph sz="half" idx="2"/>
          </p:nvPr>
        </p:nvSpPr>
        <p:spPr>
          <a:xfrm>
            <a:off x="6206837" y="1385455"/>
            <a:ext cx="6098309" cy="4809981"/>
          </a:xfrm>
        </p:spPr>
        <p:txBody>
          <a:bodyPr/>
          <a:lstStyle/>
          <a:p>
            <a:r>
              <a:rPr lang="en-US" dirty="0">
                <a:hlinkClick r:id="rId3"/>
              </a:rPr>
              <a:t>https://downdetector.com/</a:t>
            </a:r>
            <a:endParaRPr lang="en-US" dirty="0"/>
          </a:p>
          <a:p>
            <a:r>
              <a:rPr lang="en-US" dirty="0"/>
              <a:t>https://www.isitdownrightnow.com/</a:t>
            </a:r>
          </a:p>
        </p:txBody>
      </p:sp>
    </p:spTree>
    <p:extLst>
      <p:ext uri="{BB962C8B-B14F-4D97-AF65-F5344CB8AC3E}">
        <p14:creationId xmlns:p14="http://schemas.microsoft.com/office/powerpoint/2010/main" val="2681574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C4136-9C06-7FD0-02F5-FED2D9EF5DFF}"/>
              </a:ext>
            </a:extLst>
          </p:cNvPr>
          <p:cNvSpPr>
            <a:spLocks noGrp="1"/>
          </p:cNvSpPr>
          <p:nvPr>
            <p:ph type="ctrTitle"/>
          </p:nvPr>
        </p:nvSpPr>
        <p:spPr/>
        <p:txBody>
          <a:bodyPr/>
          <a:lstStyle/>
          <a:p>
            <a:r>
              <a:rPr lang="en-US" dirty="0"/>
              <a:t>Virtualization</a:t>
            </a:r>
          </a:p>
        </p:txBody>
      </p:sp>
      <p:sp>
        <p:nvSpPr>
          <p:cNvPr id="5" name="Subtitle 4">
            <a:extLst>
              <a:ext uri="{FF2B5EF4-FFF2-40B4-BE49-F238E27FC236}">
                <a16:creationId xmlns:a16="http://schemas.microsoft.com/office/drawing/2014/main" id="{83D76D44-8465-FF79-A616-2DC008BA147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11570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1731B7E-DC5D-16BD-08D4-571E840E09A2}"/>
              </a:ext>
            </a:extLst>
          </p:cNvPr>
          <p:cNvSpPr>
            <a:spLocks noGrp="1"/>
          </p:cNvSpPr>
          <p:nvPr>
            <p:ph type="title"/>
          </p:nvPr>
        </p:nvSpPr>
        <p:spPr/>
        <p:txBody>
          <a:bodyPr/>
          <a:lstStyle/>
          <a:p>
            <a:r>
              <a:rPr lang="en-US" dirty="0"/>
              <a:t>This is a computer</a:t>
            </a:r>
          </a:p>
        </p:txBody>
      </p:sp>
      <p:pic>
        <p:nvPicPr>
          <p:cNvPr id="8" name="Content Placeholder 7" descr="A picture containing text, table, light, sitting&#10;&#10;Description automatically generated">
            <a:extLst>
              <a:ext uri="{FF2B5EF4-FFF2-40B4-BE49-F238E27FC236}">
                <a16:creationId xmlns:a16="http://schemas.microsoft.com/office/drawing/2014/main" id="{03E84F85-EF5F-F869-F3B6-C17A5C403CE0}"/>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770621" y="1825625"/>
            <a:ext cx="3724745" cy="4351338"/>
          </a:xfrm>
        </p:spPr>
      </p:pic>
      <p:sp>
        <p:nvSpPr>
          <p:cNvPr id="6" name="Content Placeholder 5">
            <a:extLst>
              <a:ext uri="{FF2B5EF4-FFF2-40B4-BE49-F238E27FC236}">
                <a16:creationId xmlns:a16="http://schemas.microsoft.com/office/drawing/2014/main" id="{37FD17A5-6B49-ED2B-FD17-EE1BCB332EC0}"/>
              </a:ext>
            </a:extLst>
          </p:cNvPr>
          <p:cNvSpPr>
            <a:spLocks noGrp="1"/>
          </p:cNvSpPr>
          <p:nvPr>
            <p:ph sz="half" idx="2"/>
          </p:nvPr>
        </p:nvSpPr>
        <p:spPr/>
        <p:txBody>
          <a:bodyPr/>
          <a:lstStyle/>
          <a:p>
            <a:r>
              <a:rPr lang="en-US" dirty="0"/>
              <a:t>Case</a:t>
            </a:r>
          </a:p>
          <a:p>
            <a:r>
              <a:rPr lang="en-US" dirty="0"/>
              <a:t>CPU</a:t>
            </a:r>
          </a:p>
          <a:p>
            <a:r>
              <a:rPr lang="en-US" dirty="0"/>
              <a:t>RAM</a:t>
            </a:r>
          </a:p>
          <a:p>
            <a:r>
              <a:rPr lang="en-US" dirty="0"/>
              <a:t>Storage</a:t>
            </a:r>
          </a:p>
          <a:p>
            <a:pPr marL="0" indent="0">
              <a:buNone/>
            </a:pPr>
            <a:endParaRPr lang="en-US" dirty="0"/>
          </a:p>
        </p:txBody>
      </p:sp>
    </p:spTree>
    <p:extLst>
      <p:ext uri="{BB962C8B-B14F-4D97-AF65-F5344CB8AC3E}">
        <p14:creationId xmlns:p14="http://schemas.microsoft.com/office/powerpoint/2010/main" val="8913503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C38A39-B118-1BB6-E417-30AE6C0CA06F}"/>
              </a:ext>
            </a:extLst>
          </p:cNvPr>
          <p:cNvSpPr>
            <a:spLocks noGrp="1"/>
          </p:cNvSpPr>
          <p:nvPr>
            <p:ph type="title"/>
          </p:nvPr>
        </p:nvSpPr>
        <p:spPr/>
        <p:txBody>
          <a:bodyPr/>
          <a:lstStyle/>
          <a:p>
            <a:r>
              <a:rPr lang="en-US" dirty="0"/>
              <a:t>This is a virtual computer</a:t>
            </a:r>
          </a:p>
        </p:txBody>
      </p:sp>
      <p:pic>
        <p:nvPicPr>
          <p:cNvPr id="8" name="Content Placeholder 7">
            <a:extLst>
              <a:ext uri="{FF2B5EF4-FFF2-40B4-BE49-F238E27FC236}">
                <a16:creationId xmlns:a16="http://schemas.microsoft.com/office/drawing/2014/main" id="{5D854E84-3350-5C90-3FAD-D79EACD48933}"/>
              </a:ext>
            </a:extLst>
          </p:cNvPr>
          <p:cNvPicPr>
            <a:picLocks noGrp="1" noChangeAspect="1"/>
          </p:cNvPicPr>
          <p:nvPr>
            <p:ph sz="half" idx="1"/>
          </p:nvPr>
        </p:nvPicPr>
        <p:blipFill>
          <a:blip r:embed="rId2"/>
          <a:stretch>
            <a:fillRect/>
          </a:stretch>
        </p:blipFill>
        <p:spPr>
          <a:xfrm>
            <a:off x="535558" y="1599518"/>
            <a:ext cx="6262883" cy="4893357"/>
          </a:xfrm>
        </p:spPr>
      </p:pic>
      <p:pic>
        <p:nvPicPr>
          <p:cNvPr id="6" name="Content Placeholder 5">
            <a:extLst>
              <a:ext uri="{FF2B5EF4-FFF2-40B4-BE49-F238E27FC236}">
                <a16:creationId xmlns:a16="http://schemas.microsoft.com/office/drawing/2014/main" id="{60BAF18E-780D-1952-6077-9D254DBBCDCF}"/>
              </a:ext>
            </a:extLst>
          </p:cNvPr>
          <p:cNvPicPr>
            <a:picLocks noGrp="1" noChangeAspect="1"/>
          </p:cNvPicPr>
          <p:nvPr>
            <p:ph sz="half" idx="2"/>
          </p:nvPr>
        </p:nvPicPr>
        <p:blipFill>
          <a:blip r:embed="rId3"/>
          <a:stretch>
            <a:fillRect/>
          </a:stretch>
        </p:blipFill>
        <p:spPr>
          <a:xfrm>
            <a:off x="6929438" y="3747047"/>
            <a:ext cx="5033962" cy="689469"/>
          </a:xfrm>
        </p:spPr>
      </p:pic>
    </p:spTree>
    <p:extLst>
      <p:ext uri="{BB962C8B-B14F-4D97-AF65-F5344CB8AC3E}">
        <p14:creationId xmlns:p14="http://schemas.microsoft.com/office/powerpoint/2010/main" val="28907703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B7259-3FE8-45C3-8C22-0018B794F629}"/>
              </a:ext>
            </a:extLst>
          </p:cNvPr>
          <p:cNvSpPr>
            <a:spLocks noGrp="1"/>
          </p:cNvSpPr>
          <p:nvPr>
            <p:ph type="title"/>
          </p:nvPr>
        </p:nvSpPr>
        <p:spPr/>
        <p:txBody>
          <a:bodyPr/>
          <a:lstStyle/>
          <a:p>
            <a:r>
              <a:rPr lang="en-US" dirty="0"/>
              <a:t>How does this work?</a:t>
            </a:r>
          </a:p>
        </p:txBody>
      </p:sp>
      <p:pic>
        <p:nvPicPr>
          <p:cNvPr id="5" name="Content Placeholder 4" descr="A screenshot of a cell phone&#10;&#10;Description automatically generated">
            <a:extLst>
              <a:ext uri="{FF2B5EF4-FFF2-40B4-BE49-F238E27FC236}">
                <a16:creationId xmlns:a16="http://schemas.microsoft.com/office/drawing/2014/main" id="{78BDEE42-607E-4E02-BD2B-F7453D72878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21792" y="1648304"/>
            <a:ext cx="5250369" cy="4648121"/>
          </a:xfrm>
        </p:spPr>
      </p:pic>
      <p:sp>
        <p:nvSpPr>
          <p:cNvPr id="6" name="Content Placeholder 5">
            <a:extLst>
              <a:ext uri="{FF2B5EF4-FFF2-40B4-BE49-F238E27FC236}">
                <a16:creationId xmlns:a16="http://schemas.microsoft.com/office/drawing/2014/main" id="{558116FC-84DB-4E06-8FCC-5480944FE53D}"/>
              </a:ext>
            </a:extLst>
          </p:cNvPr>
          <p:cNvSpPr>
            <a:spLocks noGrp="1"/>
          </p:cNvSpPr>
          <p:nvPr>
            <p:ph sz="half" idx="2"/>
          </p:nvPr>
        </p:nvSpPr>
        <p:spPr/>
        <p:txBody>
          <a:bodyPr/>
          <a:lstStyle/>
          <a:p>
            <a:r>
              <a:rPr lang="en-US" dirty="0"/>
              <a:t>One or more servers have VMWare installed on them</a:t>
            </a:r>
          </a:p>
          <a:p>
            <a:r>
              <a:rPr lang="en-US" dirty="0"/>
              <a:t>This is called the Host OS</a:t>
            </a:r>
          </a:p>
          <a:p>
            <a:r>
              <a:rPr lang="en-US" dirty="0"/>
              <a:t>Servers can operate individually or as a cluster</a:t>
            </a:r>
          </a:p>
          <a:p>
            <a:r>
              <a:rPr lang="en-US" dirty="0"/>
              <a:t>Virtual Machines ’s (VM’s) are created in a host cluster</a:t>
            </a:r>
          </a:p>
          <a:p>
            <a:r>
              <a:rPr lang="en-US" dirty="0"/>
              <a:t>Inside the cluster, they are assigned to a physical server</a:t>
            </a:r>
          </a:p>
          <a:p>
            <a:endParaRPr lang="en-US" dirty="0"/>
          </a:p>
        </p:txBody>
      </p:sp>
    </p:spTree>
    <p:extLst>
      <p:ext uri="{BB962C8B-B14F-4D97-AF65-F5344CB8AC3E}">
        <p14:creationId xmlns:p14="http://schemas.microsoft.com/office/powerpoint/2010/main" val="3838610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normAutofit/>
          </a:bodyPr>
          <a:lstStyle/>
          <a:p>
            <a:pPr>
              <a:defRPr/>
            </a:pPr>
            <a:r>
              <a:rPr lang="en-US" dirty="0">
                <a:solidFill>
                  <a:srgbClr val="FFFF00"/>
                </a:solidFill>
              </a:rPr>
              <a:t>Remember:</a:t>
            </a:r>
          </a:p>
        </p:txBody>
      </p:sp>
      <p:sp>
        <p:nvSpPr>
          <p:cNvPr id="6147" name="Rectangle 3"/>
          <p:cNvSpPr>
            <a:spLocks noGrp="1" noChangeArrowheads="1"/>
          </p:cNvSpPr>
          <p:nvPr>
            <p:ph sz="half" idx="1"/>
          </p:nvPr>
        </p:nvSpPr>
        <p:spPr>
          <a:xfrm>
            <a:off x="3321602" y="3584104"/>
            <a:ext cx="2680213" cy="978598"/>
          </a:xfrm>
        </p:spPr>
        <p:txBody>
          <a:bodyPr>
            <a:normAutofit/>
          </a:bodyPr>
          <a:lstStyle/>
          <a:p>
            <a:r>
              <a:rPr lang="en-US" b="1" dirty="0"/>
              <a:t>Personal Computers</a:t>
            </a:r>
            <a:endParaRPr lang="en-US" dirty="0"/>
          </a:p>
        </p:txBody>
      </p:sp>
      <p:pic>
        <p:nvPicPr>
          <p:cNvPr id="4" name="Content Placeholder 3" descr="A close up of electronics&#10;&#10;Description automatically generated">
            <a:extLst>
              <a:ext uri="{FF2B5EF4-FFF2-40B4-BE49-F238E27FC236}">
                <a16:creationId xmlns:a16="http://schemas.microsoft.com/office/drawing/2014/main" id="{1EEDFBA4-E1CD-4780-BF89-CE69BC474CD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7527937" y="279908"/>
            <a:ext cx="4124371" cy="2557110"/>
          </a:xfrm>
        </p:spPr>
      </p:pic>
      <p:sp>
        <p:nvSpPr>
          <p:cNvPr id="7" name="Rectangle 3"/>
          <p:cNvSpPr txBox="1">
            <a:spLocks noChangeArrowheads="1"/>
          </p:cNvSpPr>
          <p:nvPr/>
        </p:nvSpPr>
        <p:spPr>
          <a:xfrm>
            <a:off x="5754222" y="2666971"/>
            <a:ext cx="2025952" cy="50698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800" b="1" dirty="0"/>
              <a:t>Servers</a:t>
            </a:r>
          </a:p>
        </p:txBody>
      </p:sp>
      <p:pic>
        <p:nvPicPr>
          <p:cNvPr id="5" name="Picture 4" descr="A screen shot of a computer&#10;&#10;Description automatically generated">
            <a:extLst>
              <a:ext uri="{FF2B5EF4-FFF2-40B4-BE49-F238E27FC236}">
                <a16:creationId xmlns:a16="http://schemas.microsoft.com/office/drawing/2014/main" id="{702000AA-795D-4F5A-ADC0-A6216249BAB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587207" y="4574128"/>
            <a:ext cx="3817505" cy="2147347"/>
          </a:xfrm>
          <a:prstGeom prst="rect">
            <a:avLst/>
          </a:prstGeom>
        </p:spPr>
      </p:pic>
      <p:pic>
        <p:nvPicPr>
          <p:cNvPr id="11" name="Picture 10" descr="A close up of a computer&#10;&#10;Description automatically generated">
            <a:extLst>
              <a:ext uri="{FF2B5EF4-FFF2-40B4-BE49-F238E27FC236}">
                <a16:creationId xmlns:a16="http://schemas.microsoft.com/office/drawing/2014/main" id="{3F705927-F162-463D-8707-458B7BCA7F7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97879" y="1943945"/>
            <a:ext cx="3033439" cy="2491330"/>
          </a:xfrm>
          <a:prstGeom prst="rect">
            <a:avLst/>
          </a:prstGeom>
        </p:spPr>
      </p:pic>
      <p:pic>
        <p:nvPicPr>
          <p:cNvPr id="8" name="Picture 7" descr="A picture containing electronics&#10;&#10;Description automatically generated">
            <a:extLst>
              <a:ext uri="{FF2B5EF4-FFF2-40B4-BE49-F238E27FC236}">
                <a16:creationId xmlns:a16="http://schemas.microsoft.com/office/drawing/2014/main" id="{96AB79E5-FFD8-4E75-8AF9-9D3F0DF4D9E6}"/>
              </a:ext>
            </a:extLst>
          </p:cNvPr>
          <p:cNvPicPr>
            <a:picLocks noChangeAspect="1"/>
          </p:cNvPicPr>
          <p:nvPr/>
        </p:nvPicPr>
        <p:blipFill rotWithShape="1">
          <a:blip r:embed="rId6">
            <a:extLst>
              <a:ext uri="{28A0092B-C50C-407E-A947-70E740481C1C}">
                <a14:useLocalDpi xmlns:a14="http://schemas.microsoft.com/office/drawing/2010/main" val="0"/>
              </a:ext>
            </a:extLst>
          </a:blip>
          <a:srcRect l="5443" t="17982" r="7075" b="17676"/>
          <a:stretch/>
        </p:blipFill>
        <p:spPr>
          <a:xfrm>
            <a:off x="6249408" y="3122260"/>
            <a:ext cx="5222552" cy="2880884"/>
          </a:xfrm>
          <a:prstGeom prst="rect">
            <a:avLst/>
          </a:prstGeom>
        </p:spPr>
      </p:pic>
    </p:spTree>
    <p:extLst>
      <p:ext uri="{BB962C8B-B14F-4D97-AF65-F5344CB8AC3E}">
        <p14:creationId xmlns:p14="http://schemas.microsoft.com/office/powerpoint/2010/main" val="339518822"/>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4567579-D9F8-3354-C46C-B5E23569876E}"/>
              </a:ext>
            </a:extLst>
          </p:cNvPr>
          <p:cNvSpPr>
            <a:spLocks noGrp="1"/>
          </p:cNvSpPr>
          <p:nvPr>
            <p:ph type="title"/>
          </p:nvPr>
        </p:nvSpPr>
        <p:spPr/>
        <p:txBody>
          <a:bodyPr/>
          <a:lstStyle/>
          <a:p>
            <a:r>
              <a:rPr lang="en-US" dirty="0"/>
              <a:t>Inside Look</a:t>
            </a:r>
          </a:p>
        </p:txBody>
      </p:sp>
      <p:pic>
        <p:nvPicPr>
          <p:cNvPr id="8" name="Content Placeholder 7" descr="A picture containing text, electronics&#10;&#10;Description automatically generated">
            <a:extLst>
              <a:ext uri="{FF2B5EF4-FFF2-40B4-BE49-F238E27FC236}">
                <a16:creationId xmlns:a16="http://schemas.microsoft.com/office/drawing/2014/main" id="{D41FC77D-6A30-2F75-FC7C-B575C554327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74358" y="1825625"/>
            <a:ext cx="6725858" cy="4351338"/>
          </a:xfrm>
        </p:spPr>
      </p:pic>
    </p:spTree>
    <p:extLst>
      <p:ext uri="{BB962C8B-B14F-4D97-AF65-F5344CB8AC3E}">
        <p14:creationId xmlns:p14="http://schemas.microsoft.com/office/powerpoint/2010/main" val="3947175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6208D4-E68F-314E-75F4-2B59631241C8}"/>
              </a:ext>
            </a:extLst>
          </p:cNvPr>
          <p:cNvSpPr>
            <a:spLocks noGrp="1"/>
          </p:cNvSpPr>
          <p:nvPr>
            <p:ph type="title"/>
          </p:nvPr>
        </p:nvSpPr>
        <p:spPr/>
        <p:txBody>
          <a:bodyPr/>
          <a:lstStyle/>
          <a:p>
            <a:endParaRPr lang="en-US"/>
          </a:p>
        </p:txBody>
      </p:sp>
      <p:pic>
        <p:nvPicPr>
          <p:cNvPr id="7" name="Content Placeholder 13" descr="A screenshot of a computer&#10;&#10;Description automatically generated">
            <a:extLst>
              <a:ext uri="{FF2B5EF4-FFF2-40B4-BE49-F238E27FC236}">
                <a16:creationId xmlns:a16="http://schemas.microsoft.com/office/drawing/2014/main" id="{F4361B82-18D7-B7DA-B05E-316ABD88637D}"/>
              </a:ext>
            </a:extLst>
          </p:cNvPr>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r="3879" b="4418"/>
          <a:stretch/>
        </p:blipFill>
        <p:spPr>
          <a:xfrm>
            <a:off x="1120775" y="1969821"/>
            <a:ext cx="5024438" cy="4062946"/>
          </a:xfrm>
          <a:prstGeom prst="rect">
            <a:avLst/>
          </a:prstGeom>
        </p:spPr>
      </p:pic>
      <p:pic>
        <p:nvPicPr>
          <p:cNvPr id="8" name="Content Placeholder 7">
            <a:extLst>
              <a:ext uri="{FF2B5EF4-FFF2-40B4-BE49-F238E27FC236}">
                <a16:creationId xmlns:a16="http://schemas.microsoft.com/office/drawing/2014/main" id="{9868A54A-F521-854E-95A4-A9EE96A62503}"/>
              </a:ext>
            </a:extLst>
          </p:cNvPr>
          <p:cNvPicPr>
            <a:picLocks noGrp="1" noChangeAspect="1"/>
          </p:cNvPicPr>
          <p:nvPr>
            <p:ph sz="half" idx="2"/>
          </p:nvPr>
        </p:nvPicPr>
        <p:blipFill>
          <a:blip r:embed="rId3"/>
          <a:stretch>
            <a:fillRect/>
          </a:stretch>
        </p:blipFill>
        <p:spPr>
          <a:xfrm>
            <a:off x="6319838" y="2584263"/>
            <a:ext cx="5033962" cy="2834061"/>
          </a:xfrm>
          <a:prstGeom prst="rect">
            <a:avLst/>
          </a:prstGeom>
        </p:spPr>
      </p:pic>
    </p:spTree>
    <p:extLst>
      <p:ext uri="{BB962C8B-B14F-4D97-AF65-F5344CB8AC3E}">
        <p14:creationId xmlns:p14="http://schemas.microsoft.com/office/powerpoint/2010/main" val="24777127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98E24-429A-716A-2496-CC76B2E2281F}"/>
              </a:ext>
            </a:extLst>
          </p:cNvPr>
          <p:cNvSpPr>
            <a:spLocks noGrp="1"/>
          </p:cNvSpPr>
          <p:nvPr>
            <p:ph type="title"/>
          </p:nvPr>
        </p:nvSpPr>
        <p:spPr/>
        <p:txBody>
          <a:bodyPr/>
          <a:lstStyle/>
          <a:p>
            <a:r>
              <a:rPr lang="en-US" dirty="0"/>
              <a:t>Seems Simple Enough</a:t>
            </a:r>
          </a:p>
        </p:txBody>
      </p:sp>
      <p:pic>
        <p:nvPicPr>
          <p:cNvPr id="5" name="Content Placeholder 4" descr="A person working on a computer&#10;&#10;Description automatically generated with medium confidence">
            <a:extLst>
              <a:ext uri="{FF2B5EF4-FFF2-40B4-BE49-F238E27FC236}">
                <a16:creationId xmlns:a16="http://schemas.microsoft.com/office/drawing/2014/main" id="{AEF6E376-6461-574C-45E7-6B0DEC9DA4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12581" y="1825625"/>
            <a:ext cx="8249412" cy="4351338"/>
          </a:xfrm>
        </p:spPr>
      </p:pic>
    </p:spTree>
    <p:extLst>
      <p:ext uri="{BB962C8B-B14F-4D97-AF65-F5344CB8AC3E}">
        <p14:creationId xmlns:p14="http://schemas.microsoft.com/office/powerpoint/2010/main" val="1086448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625E6-671C-F1BF-5C08-B1EFCC08844C}"/>
              </a:ext>
            </a:extLst>
          </p:cNvPr>
          <p:cNvSpPr>
            <a:spLocks noGrp="1"/>
          </p:cNvSpPr>
          <p:nvPr>
            <p:ph type="title"/>
          </p:nvPr>
        </p:nvSpPr>
        <p:spPr/>
        <p:txBody>
          <a:bodyPr/>
          <a:lstStyle/>
          <a:p>
            <a:r>
              <a:rPr lang="en-US" dirty="0"/>
              <a:t>Networks</a:t>
            </a:r>
          </a:p>
        </p:txBody>
      </p:sp>
      <p:pic>
        <p:nvPicPr>
          <p:cNvPr id="5" name="Content Placeholder 4" descr="Diagram&#10;&#10;Description automatically generated">
            <a:extLst>
              <a:ext uri="{FF2B5EF4-FFF2-40B4-BE49-F238E27FC236}">
                <a16:creationId xmlns:a16="http://schemas.microsoft.com/office/drawing/2014/main" id="{E806AD9B-1871-7675-E3CE-098DA0DAFA3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856851" y="1825625"/>
            <a:ext cx="6760873" cy="4351338"/>
          </a:xfrm>
        </p:spPr>
      </p:pic>
    </p:spTree>
    <p:extLst>
      <p:ext uri="{BB962C8B-B14F-4D97-AF65-F5344CB8AC3E}">
        <p14:creationId xmlns:p14="http://schemas.microsoft.com/office/powerpoint/2010/main" val="1990696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F2FE6-3083-1D07-5EA6-7B4EC7BA6C4E}"/>
              </a:ext>
            </a:extLst>
          </p:cNvPr>
          <p:cNvSpPr>
            <a:spLocks noGrp="1"/>
          </p:cNvSpPr>
          <p:nvPr>
            <p:ph type="title"/>
          </p:nvPr>
        </p:nvSpPr>
        <p:spPr/>
        <p:txBody>
          <a:bodyPr/>
          <a:lstStyle/>
          <a:p>
            <a:r>
              <a:rPr lang="en-US" dirty="0"/>
              <a:t>Servers</a:t>
            </a:r>
          </a:p>
        </p:txBody>
      </p:sp>
      <p:pic>
        <p:nvPicPr>
          <p:cNvPr id="5" name="Content Placeholder 4" descr="Diagram&#10;&#10;Description automatically generated">
            <a:extLst>
              <a:ext uri="{FF2B5EF4-FFF2-40B4-BE49-F238E27FC236}">
                <a16:creationId xmlns:a16="http://schemas.microsoft.com/office/drawing/2014/main" id="{E4648843-3CA7-803E-8E08-EAE76605BF6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9432" y="1825625"/>
            <a:ext cx="7735711" cy="4351338"/>
          </a:xfrm>
        </p:spPr>
      </p:pic>
    </p:spTree>
    <p:extLst>
      <p:ext uri="{BB962C8B-B14F-4D97-AF65-F5344CB8AC3E}">
        <p14:creationId xmlns:p14="http://schemas.microsoft.com/office/powerpoint/2010/main" val="2216398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35904E-75F6-7936-150E-B468E3327E40}"/>
              </a:ext>
            </a:extLst>
          </p:cNvPr>
          <p:cNvSpPr>
            <a:spLocks noGrp="1"/>
          </p:cNvSpPr>
          <p:nvPr>
            <p:ph type="title"/>
          </p:nvPr>
        </p:nvSpPr>
        <p:spPr/>
        <p:txBody>
          <a:bodyPr/>
          <a:lstStyle/>
          <a:p>
            <a:r>
              <a:rPr lang="en-US" dirty="0"/>
              <a:t>Data Centers Worldwide</a:t>
            </a:r>
          </a:p>
        </p:txBody>
      </p:sp>
      <p:pic>
        <p:nvPicPr>
          <p:cNvPr id="5" name="Content Placeholder 4" descr="A picture containing graphical user interface&#10;&#10;Description automatically generated">
            <a:extLst>
              <a:ext uri="{FF2B5EF4-FFF2-40B4-BE49-F238E27FC236}">
                <a16:creationId xmlns:a16="http://schemas.microsoft.com/office/drawing/2014/main" id="{9ABFB469-3EB4-F4E5-4D95-6FE31E2B10D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70036" y="1825625"/>
            <a:ext cx="7734503" cy="4351338"/>
          </a:xfrm>
        </p:spPr>
      </p:pic>
    </p:spTree>
    <p:extLst>
      <p:ext uri="{BB962C8B-B14F-4D97-AF65-F5344CB8AC3E}">
        <p14:creationId xmlns:p14="http://schemas.microsoft.com/office/powerpoint/2010/main" val="216328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DCB211A-F142-941D-0B0B-F8185C6896C1}"/>
              </a:ext>
            </a:extLst>
          </p:cNvPr>
          <p:cNvSpPr>
            <a:spLocks noGrp="1"/>
          </p:cNvSpPr>
          <p:nvPr>
            <p:ph type="title"/>
          </p:nvPr>
        </p:nvSpPr>
        <p:spPr/>
        <p:txBody>
          <a:bodyPr/>
          <a:lstStyle/>
          <a:p>
            <a:r>
              <a:rPr lang="en-US" dirty="0"/>
              <a:t>Data Center Aisles</a:t>
            </a:r>
          </a:p>
        </p:txBody>
      </p:sp>
      <p:pic>
        <p:nvPicPr>
          <p:cNvPr id="8" name="Content Placeholder 7" descr="A picture containing indoor, floor, computer, subway&#10;&#10;Description automatically generated">
            <a:extLst>
              <a:ext uri="{FF2B5EF4-FFF2-40B4-BE49-F238E27FC236}">
                <a16:creationId xmlns:a16="http://schemas.microsoft.com/office/drawing/2014/main" id="{DB98A42E-0714-8F14-0E7B-08299B0F351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9431" y="1825625"/>
            <a:ext cx="7735712" cy="4351338"/>
          </a:xfrm>
        </p:spPr>
      </p:pic>
    </p:spTree>
    <p:extLst>
      <p:ext uri="{BB962C8B-B14F-4D97-AF65-F5344CB8AC3E}">
        <p14:creationId xmlns:p14="http://schemas.microsoft.com/office/powerpoint/2010/main" val="2904910123"/>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1547</TotalTime>
  <Words>207</Words>
  <Application>Microsoft Office PowerPoint</Application>
  <PresentationFormat>Widescreen</PresentationFormat>
  <Paragraphs>37</Paragraphs>
  <Slides>14</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Corbel</vt:lpstr>
      <vt:lpstr>Helvetica</vt:lpstr>
      <vt:lpstr>Lucida Grande</vt:lpstr>
      <vt:lpstr>Open Sans</vt:lpstr>
      <vt:lpstr>Depth</vt:lpstr>
      <vt:lpstr>Data Centers</vt:lpstr>
      <vt:lpstr>Remember:</vt:lpstr>
      <vt:lpstr>Inside Look</vt:lpstr>
      <vt:lpstr>PowerPoint Presentation</vt:lpstr>
      <vt:lpstr>Seems Simple Enough</vt:lpstr>
      <vt:lpstr>Networks</vt:lpstr>
      <vt:lpstr>Servers</vt:lpstr>
      <vt:lpstr>Data Centers Worldwide</vt:lpstr>
      <vt:lpstr>Data Center Aisles</vt:lpstr>
      <vt:lpstr>Data Center Downtime</vt:lpstr>
      <vt:lpstr>Virtualization</vt:lpstr>
      <vt:lpstr>This is a computer</vt:lpstr>
      <vt:lpstr>This is a virtual computer</vt:lpstr>
      <vt:lpstr>How does this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Brandon Dixon</dc:creator>
  <cp:lastModifiedBy>Brandon Dixon</cp:lastModifiedBy>
  <cp:revision>96</cp:revision>
  <dcterms:created xsi:type="dcterms:W3CDTF">2019-05-18T14:48:57Z</dcterms:created>
  <dcterms:modified xsi:type="dcterms:W3CDTF">2022-06-10T21:36:08Z</dcterms:modified>
</cp:coreProperties>
</file>